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Gill Sans MT" panose="020B050202010402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579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3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4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9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26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5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4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8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0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157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886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25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11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10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24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3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>
                    <a:solidFill>
                      <a:srgbClr val="F9F964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9F964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= 39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2.02, -2.02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n=40 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9F964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𝟕𝟕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40 + 40 – 2 = 78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9F964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C0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9F964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9F964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>
                  <a:solidFill>
                    <a:srgbClr val="F9F964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9F964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40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4000" b="1" i="1" dirty="0">
                  <a:solidFill>
                    <a:srgbClr val="F9F964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65.25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9F964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9F964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>
                  <a:solidFill>
                    <a:srgbClr val="F9F964"/>
                  </a:solidFill>
                </a:endParaRPr>
              </a:p>
              <a:p>
                <a:r>
                  <a:rPr lang="en-US" sz="4400" dirty="0">
                    <a:solidFill>
                      <a:srgbClr val="F9F964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9F964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  <a:ea typeface="Cambria Math"/>
                      </a:rPr>
                      <m:t>𝟔𝟑</m:t>
                    </m:r>
                  </m:oMath>
                </a14:m>
                <a:endParaRPr lang="en-US" sz="4400" b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4.77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5.27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1.63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𝟓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𝟐𝟕</m:t>
                      </m:r>
                    </m:oMath>
                  </m:oMathPara>
                </a14:m>
                <a:endParaRPr lang="en-US" sz="3600" b="1" i="1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112045" y="1658681"/>
            <a:ext cx="3875932" cy="1043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64∗0.63</m:t>
                              </m:r>
                            </m:e>
                          </m:d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+(76∗0.71)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(64+76)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endParaRPr lang="en-US" sz="4000" dirty="0">
                  <a:solidFill>
                    <a:srgbClr val="F9F96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94.28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140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17" y="2857051"/>
                <a:ext cx="6752169" cy="2936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5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1−0.67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(64+76)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(64∗76)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6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0.67∗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0.33</m:t>
                          </m:r>
                          <m:r>
                            <a:rPr lang="en-US" sz="36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6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0.029</m:t>
                          </m:r>
                        </m:e>
                      </m:rad>
                      <m:r>
                        <a:rPr lang="en-US" sz="36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4" y="2857051"/>
                <a:ext cx="8072437" cy="2227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85"/>
          <p:cNvSpPr/>
          <p:nvPr/>
        </p:nvSpPr>
        <p:spPr>
          <a:xfrm>
            <a:off x="654844" y="1504058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4000" i="1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=0.67</m:t>
                    </m:r>
                  </m:oMath>
                </a14:m>
                <a:r>
                  <a:rPr lang="en-US" sz="4000" dirty="0">
                    <a:solidFill>
                      <a:srgbClr val="F9F96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90" y="5819005"/>
                <a:ext cx="224401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62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59557" y="119063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0.63 −0.71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3" y="3152530"/>
                <a:ext cx="8072437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84"/>
          <p:cNvSpPr/>
          <p:nvPr/>
        </p:nvSpPr>
        <p:spPr>
          <a:xfrm>
            <a:off x="798391" y="1650057"/>
            <a:ext cx="5943599" cy="1060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3600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96" y="5815320"/>
                <a:ext cx="2725361" cy="627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191796" y="4621751"/>
            <a:ext cx="617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A Z score of -1 does not exceed the critical value of -1.96. We </a:t>
            </a:r>
            <a:r>
              <a:rPr lang="en-US" sz="24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cannot </a:t>
            </a:r>
            <a:r>
              <a:rPr lang="en-US" sz="2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26379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You’re a research analyst for a research group studying fuel consumption. Assuming </a:t>
            </a:r>
            <a:r>
              <a:rPr lang="en-US" sz="2400" b="1" i="1" dirty="0">
                <a:solidFill>
                  <a:srgbClr val="F9F964"/>
                </a:solidFill>
                <a:latin typeface="Gill Sans MT" panose="020B0502020104020203" pitchFamily="34" charset="0"/>
              </a:rPr>
              <a:t>unequal</a:t>
            </a:r>
            <a:r>
              <a:rPr lang="en-US" sz="2400" dirty="0">
                <a:solidFill>
                  <a:srgbClr val="F9F964"/>
                </a:solidFill>
                <a:latin typeface="Gill Sans MT" panose="020B0502020104020203" pitchFamily="34" charset="0"/>
              </a:rPr>
              <a:t> variances, is there a difference in the average miles per gallon (mpg) of two car models (a = .05)? You collect the following:</a:t>
            </a: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  <a:p>
            <a:pPr lvl="0"/>
            <a:endParaRPr lang="en-US" sz="2400" dirty="0">
              <a:solidFill>
                <a:srgbClr val="F9F964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33150"/>
              </p:ext>
            </p:extLst>
          </p:nvPr>
        </p:nvGraphicFramePr>
        <p:xfrm>
          <a:off x="2480309" y="2597252"/>
          <a:ext cx="4963477" cy="157429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Std Dev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C4AE1-CB56-4E03-9250-B9FAA30501C4}"/>
                  </a:ext>
                </a:extLst>
              </p:cNvPr>
              <p:cNvSpPr/>
              <p:nvPr/>
            </p:nvSpPr>
            <p:spPr>
              <a:xfrm>
                <a:off x="316172" y="4705618"/>
                <a:ext cx="3875997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i="1" baseline="-2500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i="1" baseline="-2500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C4AE1-CB56-4E03-9250-B9FAA3050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72" y="4705618"/>
                <a:ext cx="3875997" cy="1547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E9DF2B-AF8C-4BB3-8B5B-BAE6393607ED}"/>
                  </a:ext>
                </a:extLst>
              </p:cNvPr>
              <p:cNvSpPr/>
              <p:nvPr/>
            </p:nvSpPr>
            <p:spPr>
              <a:xfrm>
                <a:off x="5777560" y="4606841"/>
                <a:ext cx="3332451" cy="156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4400" i="1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44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4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44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4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E9DF2B-AF8C-4BB3-8B5B-BAE63936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60" y="4606841"/>
                <a:ext cx="3332451" cy="1562928"/>
              </a:xfrm>
              <a:prstGeom prst="rect">
                <a:avLst/>
              </a:prstGeom>
              <a:blipFill>
                <a:blip r:embed="rId4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62778"/>
              </p:ext>
            </p:extLst>
          </p:nvPr>
        </p:nvGraphicFramePr>
        <p:xfrm>
          <a:off x="289695" y="307963"/>
          <a:ext cx="4963477" cy="157429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624667">
                  <a:extLst>
                    <a:ext uri="{9D8B030D-6E8A-4147-A177-3AD203B41FA5}">
                      <a16:colId xmlns:a16="http://schemas.microsoft.com/office/drawing/2014/main" val="3421013909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4020782024"/>
                    </a:ext>
                  </a:extLst>
                </a:gridCol>
                <a:gridCol w="1169405">
                  <a:extLst>
                    <a:ext uri="{9D8B030D-6E8A-4147-A177-3AD203B41FA5}">
                      <a16:colId xmlns:a16="http://schemas.microsoft.com/office/drawing/2014/main" val="2406145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         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Sedan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dirty="0">
                          <a:effectLst/>
                        </a:rPr>
                        <a:t>   Van </a:t>
                      </a:r>
                      <a:endParaRPr lang="en-US" sz="2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386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Number of cars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1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Mean mpg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22.00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2135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Std</a:t>
                      </a:r>
                      <a:r>
                        <a:rPr lang="en-US" sz="2400" dirty="0">
                          <a:effectLst/>
                        </a:rPr>
                        <a:t> Dev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4.77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4.64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92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9F964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9F964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4.77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15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9F964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9F964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4.64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9F964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9F964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11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9F96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9F964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𝟖𝟔</m:t>
                      </m:r>
                    </m:oMath>
                  </m:oMathPara>
                </a14:m>
                <a:endParaRPr lang="en-US" sz="3200" b="1" i="1" dirty="0">
                  <a:solidFill>
                    <a:srgbClr val="F9F964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09" y="2619855"/>
                <a:ext cx="8735893" cy="1587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22.00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20.27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1.86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0.93</m:t>
                      </m:r>
                    </m:oMath>
                  </m:oMathPara>
                </a14:m>
                <a:endParaRPr lang="en-US" sz="3600" b="1" i="1" dirty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55" y="4688767"/>
                <a:ext cx="8001000" cy="1295739"/>
              </a:xfrm>
              <a:prstGeom prst="rect">
                <a:avLst/>
              </a:prstGeom>
              <a:blipFill>
                <a:blip r:embed="rId4"/>
                <a:stretch>
                  <a:fillRect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6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spend more time caring for children than men?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</a:t>
            </a: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versus Atlanta?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population means: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Charlotte 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Atlanta 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We asked 40 people in each city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8.6.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9F964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9F96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= 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9F964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9F964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9F964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9F96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solidFill>
                      <a:srgbClr val="F9F964"/>
                    </a:solidFill>
                  </a:rPr>
                  <a:t> 9.9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19059" y="2389911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20" y="3106556"/>
            <a:ext cx="5285204" cy="34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1101</Words>
  <Application>Microsoft Office PowerPoint</Application>
  <PresentationFormat>On-screen Show (4:3)</PresentationFormat>
  <Paragraphs>209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Gill Sans MT</vt:lpstr>
      <vt:lpstr>Times New Roman</vt:lpstr>
      <vt:lpstr>Calibri</vt:lpstr>
      <vt:lpstr>Noto Sans Symbols</vt:lpstr>
      <vt:lpstr>Arial</vt:lpstr>
      <vt:lpstr>Cambria Math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Gerald Shannon</cp:lastModifiedBy>
  <cp:revision>18</cp:revision>
  <dcterms:modified xsi:type="dcterms:W3CDTF">2019-10-21T13:56:57Z</dcterms:modified>
</cp:coreProperties>
</file>